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D460A-F97A-425C-BC02-2CA59BE5B194}" type="datetimeFigureOut">
              <a:rPr lang="de-DE" smtClean="0"/>
              <a:t>01.05.2022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F584E-6012-46AF-9C3D-741E345E3B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0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53AA-614A-4F43-8C24-A8CD4E5C39B3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64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3463-BBFA-4F82-8F75-9EE48E455DA3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30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B0C9-F728-4CB2-B011-8DCDB02472BC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99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61E-F65C-4E07-9838-D11695FBC53E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67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64634-910C-4B2F-983E-94D866093413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5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A23E-7A78-4170-90C7-6CABFEEE090A}" type="datetime1">
              <a:rPr lang="de-DE" smtClean="0"/>
              <a:t>01.05.2022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BEAC-FF4B-47F4-AEBC-56FB497845ED}" type="datetime1">
              <a:rPr lang="de-DE" smtClean="0"/>
              <a:t>01.05.2022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34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1F23-8721-42C9-A2DD-FC7723B75F68}" type="datetime1">
              <a:rPr lang="de-DE" smtClean="0"/>
              <a:t>01.05.2022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24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3EAD-FC48-4C61-830E-3DB9B54DF4A1}" type="datetime1">
              <a:rPr lang="de-DE" smtClean="0"/>
              <a:t>01.05.2022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2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CD62-6BF7-472A-968C-F798B2134876}" type="datetime1">
              <a:rPr lang="de-DE" smtClean="0"/>
              <a:t>01.05.2022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31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F7187-63F6-4B55-AD00-B5A8306E2F6B}" type="datetime1">
              <a:rPr lang="de-DE" smtClean="0"/>
              <a:t>01.05.2022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33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3DF8-6208-4AED-9B64-0E6F221CE8C8}" type="datetime1">
              <a:rPr lang="de-DE" smtClean="0"/>
              <a:t>01.05.2022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D859-C747-4590-A7B9-02004B6034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10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emonero.com/blocks" TargetMode="External"/><Relationship Id="rId2" Type="http://schemas.openxmlformats.org/officeDocument/2006/relationships/hyperlink" Target="https://snowtrace.io/tx/0xbbf6cd79c020d61554b3d77032cb33a58b9b8f3947c4c0d18bec1d8534034a0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9318F572-F9A4-423D-5976-7AED7A39F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DB937A-AE43-476A-AAB8-58652ABD6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Blockchain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4089E6-13A5-4C96-8AD9-F1D919F66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Eine Präsentation von Andreas Koch und Christoph </a:t>
            </a:r>
            <a:r>
              <a:rPr lang="de-DE" dirty="0" err="1">
                <a:solidFill>
                  <a:srgbClr val="FFFFFF"/>
                </a:solidFill>
              </a:rPr>
              <a:t>Kahlke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6C1AB7-DA42-43B2-88D9-02A4926D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B45550-7E54-4779-AA3C-4E72409D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61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stock icons in closeup">
            <a:extLst>
              <a:ext uri="{FF2B5EF4-FFF2-40B4-BE49-F238E27FC236}">
                <a16:creationId xmlns:a16="http://schemas.microsoft.com/office/drawing/2014/main" id="{EA7069BC-C536-9299-7F93-9E5A5FFCD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DC3E02B-83FD-4705-B629-2161A5ED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2103C7-DD62-4007-9C29-01EB33FFD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t">
            <a:normAutofit/>
          </a:bodyPr>
          <a:lstStyle/>
          <a:p>
            <a:r>
              <a:rPr lang="de-DE" sz="2400" dirty="0">
                <a:solidFill>
                  <a:srgbClr val="FFFFFF"/>
                </a:solidFill>
              </a:rPr>
              <a:t>Ursprung</a:t>
            </a:r>
          </a:p>
          <a:p>
            <a:r>
              <a:rPr lang="de-DE" sz="2400" dirty="0">
                <a:solidFill>
                  <a:srgbClr val="FFFFFF"/>
                </a:solidFill>
              </a:rPr>
              <a:t>Aufbau und Funktionsweise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Blöcke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Proof </a:t>
            </a:r>
            <a:r>
              <a:rPr lang="de-DE" sz="2000" dirty="0" err="1">
                <a:solidFill>
                  <a:srgbClr val="FFFFFF"/>
                </a:solidFill>
              </a:rPr>
              <a:t>of</a:t>
            </a:r>
            <a:r>
              <a:rPr lang="de-DE" sz="2000" dirty="0">
                <a:solidFill>
                  <a:srgbClr val="FFFFFF"/>
                </a:solidFill>
              </a:rPr>
              <a:t> </a:t>
            </a:r>
            <a:r>
              <a:rPr lang="de-DE" sz="2000" dirty="0" err="1">
                <a:solidFill>
                  <a:srgbClr val="FFFFFF"/>
                </a:solidFill>
              </a:rPr>
              <a:t>work</a:t>
            </a:r>
            <a:r>
              <a:rPr lang="de-DE" sz="2000" dirty="0">
                <a:solidFill>
                  <a:srgbClr val="FFFFFF"/>
                </a:solidFill>
              </a:rPr>
              <a:t> </a:t>
            </a:r>
            <a:r>
              <a:rPr lang="de-DE" sz="2000" dirty="0" err="1">
                <a:solidFill>
                  <a:srgbClr val="FFFFFF"/>
                </a:solidFill>
              </a:rPr>
              <a:t>vs</a:t>
            </a:r>
            <a:r>
              <a:rPr lang="de-DE" sz="2000" dirty="0">
                <a:solidFill>
                  <a:srgbClr val="FFFFFF"/>
                </a:solidFill>
              </a:rPr>
              <a:t> Proof </a:t>
            </a:r>
            <a:r>
              <a:rPr lang="de-DE" sz="2000" dirty="0" err="1">
                <a:solidFill>
                  <a:srgbClr val="FFFFFF"/>
                </a:solidFill>
              </a:rPr>
              <a:t>of</a:t>
            </a:r>
            <a:r>
              <a:rPr lang="de-DE" sz="2000" dirty="0">
                <a:solidFill>
                  <a:srgbClr val="FFFFFF"/>
                </a:solidFill>
              </a:rPr>
              <a:t> stake </a:t>
            </a:r>
            <a:r>
              <a:rPr lang="de-DE" sz="2000" dirty="0" err="1">
                <a:solidFill>
                  <a:srgbClr val="FFFFFF"/>
                </a:solidFill>
              </a:rPr>
              <a:t>vs</a:t>
            </a:r>
            <a:r>
              <a:rPr lang="de-DE" sz="2000" dirty="0">
                <a:solidFill>
                  <a:srgbClr val="FFFFFF"/>
                </a:solidFill>
              </a:rPr>
              <a:t> Proof </a:t>
            </a:r>
            <a:r>
              <a:rPr lang="de-DE" sz="2000" dirty="0" err="1">
                <a:solidFill>
                  <a:srgbClr val="FFFFFF"/>
                </a:solidFill>
              </a:rPr>
              <a:t>of</a:t>
            </a:r>
            <a:r>
              <a:rPr lang="de-DE" sz="2000" dirty="0">
                <a:solidFill>
                  <a:srgbClr val="FFFFFF"/>
                </a:solidFill>
              </a:rPr>
              <a:t> </a:t>
            </a:r>
            <a:r>
              <a:rPr lang="de-DE" sz="2000" dirty="0" err="1">
                <a:solidFill>
                  <a:srgbClr val="FFFFFF"/>
                </a:solidFill>
              </a:rPr>
              <a:t>authority</a:t>
            </a:r>
            <a:endParaRPr lang="de-DE" sz="2000" dirty="0">
              <a:solidFill>
                <a:srgbClr val="FFFFFF"/>
              </a:solidFill>
            </a:endParaRPr>
          </a:p>
          <a:p>
            <a:r>
              <a:rPr lang="de-DE" sz="2400" dirty="0">
                <a:solidFill>
                  <a:srgbClr val="FFFFFF"/>
                </a:solidFill>
              </a:rPr>
              <a:t>Datenschutz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Paper Wallet </a:t>
            </a:r>
            <a:r>
              <a:rPr lang="de-DE" sz="2000" dirty="0" err="1">
                <a:solidFill>
                  <a:srgbClr val="FFFFFF"/>
                </a:solidFill>
              </a:rPr>
              <a:t>vs</a:t>
            </a:r>
            <a:r>
              <a:rPr lang="de-DE" sz="2000" dirty="0">
                <a:solidFill>
                  <a:srgbClr val="FFFFFF"/>
                </a:solidFill>
              </a:rPr>
              <a:t> Hardware Wallet </a:t>
            </a:r>
            <a:r>
              <a:rPr lang="de-DE" sz="2000" dirty="0" err="1">
                <a:solidFill>
                  <a:srgbClr val="FFFFFF"/>
                </a:solidFill>
              </a:rPr>
              <a:t>vs</a:t>
            </a:r>
            <a:r>
              <a:rPr lang="de-DE" sz="2000" dirty="0">
                <a:solidFill>
                  <a:srgbClr val="FFFFFF"/>
                </a:solidFill>
              </a:rPr>
              <a:t> Online Wallet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Nachvollziehbarkeit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Blockexplorer</a:t>
            </a:r>
          </a:p>
          <a:p>
            <a:r>
              <a:rPr lang="de-DE" sz="2400" dirty="0">
                <a:solidFill>
                  <a:srgbClr val="FFFFFF"/>
                </a:solidFill>
              </a:rPr>
              <a:t>Anwendungsmöglichkeiten und Beispiele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NFTs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Handeln</a:t>
            </a:r>
          </a:p>
          <a:p>
            <a:endParaRPr lang="de-DE" sz="2000" dirty="0">
              <a:solidFill>
                <a:srgbClr val="FFFFFF"/>
              </a:solidFill>
            </a:endParaRPr>
          </a:p>
          <a:p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23751B-66F7-492A-AFD2-51627D12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BE500F-0EEC-4B37-A378-509EBCF9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60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33DC81-9512-4638-95AC-6A99A1FB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Ursprung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C3284-80D2-4FF3-8EC7-070B090A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18661"/>
            <a:ext cx="10905066" cy="4858302"/>
          </a:xfrm>
        </p:spPr>
        <p:txBody>
          <a:bodyPr>
            <a:normAutofit/>
          </a:bodyPr>
          <a:lstStyle/>
          <a:p>
            <a:r>
              <a:rPr lang="de-DE" sz="2400" dirty="0" err="1"/>
              <a:t>Divid</a:t>
            </a:r>
            <a:r>
              <a:rPr lang="de-DE" sz="2400" dirty="0"/>
              <a:t> </a:t>
            </a:r>
            <a:r>
              <a:rPr lang="de-DE" sz="2400" dirty="0" err="1"/>
              <a:t>Chaum</a:t>
            </a:r>
            <a:r>
              <a:rPr lang="de-DE" sz="2400" dirty="0"/>
              <a:t> hat 1982 ein Konzept vorgestellt</a:t>
            </a:r>
          </a:p>
          <a:p>
            <a:r>
              <a:rPr lang="de-DE" sz="2400" dirty="0"/>
              <a:t>1992 wurde der Merkle </a:t>
            </a:r>
            <a:r>
              <a:rPr lang="de-DE" sz="2400" dirty="0" err="1"/>
              <a:t>tree</a:t>
            </a:r>
            <a:r>
              <a:rPr lang="de-DE" sz="2400" dirty="0"/>
              <a:t> entworfen</a:t>
            </a:r>
          </a:p>
          <a:p>
            <a:pPr lvl="1"/>
            <a:r>
              <a:rPr lang="de-DE" sz="2000" dirty="0"/>
              <a:t>Dieser ermöglicht es mehrere Zertifikate effizient in einem Block zu speichern</a:t>
            </a:r>
          </a:p>
          <a:p>
            <a:r>
              <a:rPr lang="de-DE" sz="2400" dirty="0"/>
              <a:t>„Satoshi Nakamoto“ eine Gruppe oder eine Person haben den Bitcoin ins Leben gerufen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5A2715-050F-48F2-B830-2BF83605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https://coinmarketcap.com/currencies/bitcoin/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6BE1CE-88B7-4CD4-A258-DC802765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76" y="2903842"/>
            <a:ext cx="7316390" cy="327312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33C951-26A8-4D99-B8D5-40714CF0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630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696C3-BBBE-4FD5-81A4-7650FBFB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Aufbau und Funktionsweise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9C60F6-440C-49E3-A78D-838625B5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328286"/>
            <a:ext cx="4130664" cy="4848677"/>
          </a:xfrm>
        </p:spPr>
        <p:txBody>
          <a:bodyPr>
            <a:normAutofit/>
          </a:bodyPr>
          <a:lstStyle/>
          <a:p>
            <a:r>
              <a:rPr lang="de-DE" sz="2400" dirty="0" err="1"/>
              <a:t>Prev_Hash</a:t>
            </a:r>
            <a:endParaRPr lang="de-DE" sz="2400" dirty="0"/>
          </a:p>
          <a:p>
            <a:pPr lvl="1"/>
            <a:r>
              <a:rPr lang="de-DE" sz="2000" dirty="0" err="1"/>
              <a:t>Cryptografischer</a:t>
            </a:r>
            <a:r>
              <a:rPr lang="de-DE" sz="2000" dirty="0"/>
              <a:t> Hash vom vorherigen Block</a:t>
            </a:r>
          </a:p>
          <a:p>
            <a:r>
              <a:rPr lang="de-DE" sz="2400" dirty="0" err="1"/>
              <a:t>Timestamp</a:t>
            </a:r>
            <a:endParaRPr lang="de-DE" sz="2400" dirty="0"/>
          </a:p>
          <a:p>
            <a:pPr lvl="1"/>
            <a:r>
              <a:rPr lang="de-DE" sz="2000" dirty="0"/>
              <a:t>Zeitpunkt der Transaktion</a:t>
            </a:r>
          </a:p>
          <a:p>
            <a:r>
              <a:rPr lang="de-DE" sz="2400" dirty="0" err="1"/>
              <a:t>Tx_Root</a:t>
            </a:r>
            <a:endParaRPr lang="de-DE" sz="2400" dirty="0"/>
          </a:p>
          <a:p>
            <a:pPr lvl="1"/>
            <a:r>
              <a:rPr lang="de-DE" sz="2000" dirty="0"/>
              <a:t>Merkle </a:t>
            </a:r>
            <a:r>
              <a:rPr lang="de-DE" sz="2000" dirty="0" err="1"/>
              <a:t>tree</a:t>
            </a:r>
            <a:r>
              <a:rPr lang="de-DE" sz="2000" dirty="0"/>
              <a:t> vergleichbar mit Binärbaum der Transaktionsdaten in Nodes unterteilt beinhaltet</a:t>
            </a:r>
          </a:p>
          <a:p>
            <a:pPr lvl="1"/>
            <a:r>
              <a:rPr lang="de-DE" sz="2000" dirty="0" err="1"/>
              <a:t>Pointerstrukturen</a:t>
            </a:r>
            <a:endParaRPr lang="de-DE" sz="2000" dirty="0"/>
          </a:p>
          <a:p>
            <a:r>
              <a:rPr lang="de-DE" sz="2400" dirty="0" err="1"/>
              <a:t>Nonce</a:t>
            </a:r>
            <a:endParaRPr lang="de-DE" sz="2400" dirty="0"/>
          </a:p>
          <a:p>
            <a:pPr lvl="1"/>
            <a:r>
              <a:rPr lang="de-DE" sz="2000" dirty="0"/>
              <a:t>Atomarer Wert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CA0AE7-8A22-4282-8CA5-8D05CDF3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Matthäus</a:t>
            </a:r>
            <a:r>
              <a:rPr lang="en-US" dirty="0"/>
              <a:t> Wander - Own work, CC BY-SA 3.0, https://commons.wikimedia.org/w/index.php?curid=26816920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AD94C6-5864-4890-86F7-22A87408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D4B971E-D3D5-4B9B-9042-27EE9843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4131" y="1457471"/>
            <a:ext cx="7217262" cy="307490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D0060C-AE46-442C-9509-164D0C60C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8333" y="4418779"/>
            <a:ext cx="981750" cy="9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90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2A2C6-A554-479F-85EE-F5F5159E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Funktionsweise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6522B-1714-43A0-8501-33F308FD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582922" cy="823912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40D96C-0CD3-46AF-8A5F-FC236BA79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82922" cy="3684588"/>
          </a:xfrm>
        </p:spPr>
        <p:txBody>
          <a:bodyPr>
            <a:normAutofit/>
          </a:bodyPr>
          <a:lstStyle/>
          <a:p>
            <a:r>
              <a:rPr lang="de-DE" sz="2400" dirty="0"/>
              <a:t>Transaktionen werden durch „Mining“ verarbeitet</a:t>
            </a:r>
          </a:p>
          <a:p>
            <a:r>
              <a:rPr lang="de-DE" sz="2400" dirty="0"/>
              <a:t>Miner bekommen als Belohnung Transaktionsgebühren</a:t>
            </a:r>
          </a:p>
          <a:p>
            <a:endParaRPr lang="de-DE" sz="24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E03F51-507F-460D-B223-568F20571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75036" y="1681163"/>
            <a:ext cx="3480351" cy="823912"/>
          </a:xfrm>
        </p:spPr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authority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C82D3B-1EC0-452A-9E48-1797C7D9B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5036" y="2505075"/>
            <a:ext cx="3480352" cy="3684588"/>
          </a:xfrm>
        </p:spPr>
        <p:txBody>
          <a:bodyPr>
            <a:normAutofit/>
          </a:bodyPr>
          <a:lstStyle/>
          <a:p>
            <a:r>
              <a:rPr lang="de-DE" sz="2400" dirty="0"/>
              <a:t>Hat Nodes wie bei </a:t>
            </a:r>
            <a:r>
              <a:rPr lang="de-DE" sz="2400" dirty="0" err="1"/>
              <a:t>P.o.s</a:t>
            </a:r>
            <a:r>
              <a:rPr lang="de-DE" sz="2400" dirty="0"/>
              <a:t>.</a:t>
            </a:r>
          </a:p>
          <a:p>
            <a:r>
              <a:rPr lang="de-DE" sz="2400" dirty="0"/>
              <a:t>Nodes müssen Autorisiert sein.</a:t>
            </a:r>
          </a:p>
          <a:p>
            <a:r>
              <a:rPr lang="de-DE" sz="2400" dirty="0"/>
              <a:t>Autorisierung liegt im ermessen von Chain Besitzer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865CE25-AA98-48A5-8D96-A261827A009B}"/>
              </a:ext>
            </a:extLst>
          </p:cNvPr>
          <p:cNvSpPr txBox="1">
            <a:spLocks/>
          </p:cNvSpPr>
          <p:nvPr/>
        </p:nvSpPr>
        <p:spPr>
          <a:xfrm>
            <a:off x="4292113" y="1681163"/>
            <a:ext cx="3582922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stake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E04C8E3-3452-4329-9DE7-AC84AEFF02F2}"/>
              </a:ext>
            </a:extLst>
          </p:cNvPr>
          <p:cNvSpPr txBox="1">
            <a:spLocks/>
          </p:cNvSpPr>
          <p:nvPr/>
        </p:nvSpPr>
        <p:spPr>
          <a:xfrm>
            <a:off x="4292113" y="2505075"/>
            <a:ext cx="3582922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Es gibt Nodes die Transaktionen verarbeiten wie bei </a:t>
            </a:r>
            <a:r>
              <a:rPr lang="de-DE" sz="2400" dirty="0" err="1"/>
              <a:t>P.o.w</a:t>
            </a:r>
            <a:r>
              <a:rPr lang="de-DE" sz="2400" dirty="0"/>
              <a:t>.</a:t>
            </a:r>
          </a:p>
          <a:p>
            <a:r>
              <a:rPr lang="de-DE" sz="2400" dirty="0"/>
              <a:t>Nodes brauchen </a:t>
            </a:r>
            <a:r>
              <a:rPr lang="de-DE" sz="2400" dirty="0" err="1"/>
              <a:t>Coins</a:t>
            </a:r>
            <a:r>
              <a:rPr lang="de-DE" sz="2400" dirty="0"/>
              <a:t> die </a:t>
            </a:r>
            <a:r>
              <a:rPr lang="de-DE" sz="2400" dirty="0" err="1"/>
              <a:t>gestaked</a:t>
            </a:r>
            <a:r>
              <a:rPr lang="de-DE" sz="2400" dirty="0"/>
              <a:t> sind um Transaktionen zu verarbeiten</a:t>
            </a:r>
          </a:p>
          <a:p>
            <a:r>
              <a:rPr lang="de-DE" sz="2400" dirty="0"/>
              <a:t>Crypto-Holder können </a:t>
            </a:r>
            <a:r>
              <a:rPr lang="de-DE" sz="2400" dirty="0" err="1"/>
              <a:t>Coins</a:t>
            </a:r>
            <a:r>
              <a:rPr lang="de-DE" sz="2400" dirty="0"/>
              <a:t> für Nodes staken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7CEF946-7E4A-45BC-AF81-E0B4DA7B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C2C31F2-19BD-435D-B4F9-12D2F681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774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0F2F9C83-826C-4908-AC28-840C373D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56" y="3684589"/>
            <a:ext cx="1439583" cy="2505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52A2C6-A554-479F-85EE-F5F5159E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/>
              <a:t>Datenschutz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C6522B-1714-43A0-8501-33F308FD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05494"/>
            <a:ext cx="3582922" cy="41714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Paper Wallet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40D96C-0CD3-46AF-8A5F-FC236BA79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722638"/>
            <a:ext cx="3582922" cy="1325563"/>
          </a:xfrm>
        </p:spPr>
        <p:txBody>
          <a:bodyPr>
            <a:normAutofit/>
          </a:bodyPr>
          <a:lstStyle/>
          <a:p>
            <a:r>
              <a:rPr lang="de-DE" sz="2400" dirty="0"/>
              <a:t>Privater Schlüssel wird auf Papier geschrieben</a:t>
            </a:r>
            <a:endParaRPr lang="de-DE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E03F51-507F-460D-B223-568F20571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71859" y="1305494"/>
            <a:ext cx="3480351" cy="41714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Online Wallet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C82D3B-1EC0-452A-9E48-1797C7D9B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5036" y="1722638"/>
            <a:ext cx="3480352" cy="4467025"/>
          </a:xfrm>
        </p:spPr>
        <p:txBody>
          <a:bodyPr>
            <a:normAutofit/>
          </a:bodyPr>
          <a:lstStyle/>
          <a:p>
            <a:r>
              <a:rPr lang="de-DE" sz="2400" dirty="0"/>
              <a:t>Wallet wird von Dienstleister </a:t>
            </a:r>
            <a:r>
              <a:rPr lang="de-DE" sz="2400" dirty="0" err="1"/>
              <a:t>gemanaged</a:t>
            </a:r>
            <a:endParaRPr lang="de-DE" sz="2000" dirty="0"/>
          </a:p>
          <a:p>
            <a:r>
              <a:rPr lang="de-DE" sz="2400" dirty="0"/>
              <a:t>Transaktionen sind nachvollziehbar</a:t>
            </a:r>
          </a:p>
          <a:p>
            <a:r>
              <a:rPr lang="de-DE" sz="2400" dirty="0"/>
              <a:t>Authentifizierung mit Ausweis Notwendig</a:t>
            </a:r>
          </a:p>
          <a:p>
            <a:r>
              <a:rPr lang="de-DE" sz="2400" dirty="0"/>
              <a:t>Meist mit eigenem Exchange</a:t>
            </a:r>
          </a:p>
          <a:p>
            <a:endParaRPr lang="de-DE" sz="240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865CE25-AA98-48A5-8D96-A261827A009B}"/>
              </a:ext>
            </a:extLst>
          </p:cNvPr>
          <p:cNvSpPr txBox="1">
            <a:spLocks/>
          </p:cNvSpPr>
          <p:nvPr/>
        </p:nvSpPr>
        <p:spPr>
          <a:xfrm>
            <a:off x="4288936" y="1305494"/>
            <a:ext cx="3582922" cy="4171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Hardware Wallet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E04C8E3-3452-4329-9DE7-AC84AEFF02F2}"/>
              </a:ext>
            </a:extLst>
          </p:cNvPr>
          <p:cNvSpPr txBox="1">
            <a:spLocks/>
          </p:cNvSpPr>
          <p:nvPr/>
        </p:nvSpPr>
        <p:spPr>
          <a:xfrm>
            <a:off x="4292113" y="1722638"/>
            <a:ext cx="3582922" cy="446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der private Schlüssel wird auf  einem Stick gespeichert</a:t>
            </a:r>
          </a:p>
          <a:p>
            <a:r>
              <a:rPr lang="de-DE" sz="2400" dirty="0"/>
              <a:t>Extra USB Sticks mit PIN Funktion (</a:t>
            </a:r>
            <a:r>
              <a:rPr lang="de-DE" sz="2400" dirty="0" err="1"/>
              <a:t>z.B.:Ledger</a:t>
            </a:r>
            <a:r>
              <a:rPr lang="de-DE" sz="2400" dirty="0"/>
              <a:t>)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2C0918E-CE86-4574-B052-0908E003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92258F9-BAFC-4869-83F4-9C7873D4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A929652-D9C6-4ADC-A605-F6427718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5505" y="5611764"/>
            <a:ext cx="2875844" cy="5778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442213-D25B-424F-9697-4717FAAEE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307" y="5052735"/>
            <a:ext cx="1618145" cy="49977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BF6066F-B3C7-46FE-88F1-50474BF87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376" y="4398816"/>
            <a:ext cx="1196973" cy="1196973"/>
          </a:xfrm>
          <a:prstGeom prst="rect">
            <a:avLst/>
          </a:prstGeom>
        </p:spPr>
      </p:pic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B9A4A7CC-BAB5-4600-B45E-596CBBA5C339}"/>
              </a:ext>
            </a:extLst>
          </p:cNvPr>
          <p:cNvSpPr txBox="1">
            <a:spLocks/>
          </p:cNvSpPr>
          <p:nvPr/>
        </p:nvSpPr>
        <p:spPr>
          <a:xfrm>
            <a:off x="702837" y="2656109"/>
            <a:ext cx="3582922" cy="41714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Backup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82F3F343-72E2-4459-B80F-45134F74B20F}"/>
              </a:ext>
            </a:extLst>
          </p:cNvPr>
          <p:cNvSpPr txBox="1">
            <a:spLocks/>
          </p:cNvSpPr>
          <p:nvPr/>
        </p:nvSpPr>
        <p:spPr>
          <a:xfrm>
            <a:off x="706014" y="3073253"/>
            <a:ext cx="358292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Kopien von Schlüssel auf z.B.: Cloud</a:t>
            </a:r>
            <a:endParaRPr lang="de-DE" dirty="0"/>
          </a:p>
          <a:p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345553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33DC81-9512-4638-95AC-6A99A1FB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Datenschutz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C3284-80D2-4FF3-8EC7-070B090A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232034"/>
            <a:ext cx="9559312" cy="4944929"/>
          </a:xfrm>
        </p:spPr>
        <p:txBody>
          <a:bodyPr>
            <a:normAutofit/>
          </a:bodyPr>
          <a:lstStyle/>
          <a:p>
            <a:r>
              <a:rPr lang="de-DE" sz="2400" dirty="0"/>
              <a:t>Blockexplorer</a:t>
            </a:r>
          </a:p>
          <a:p>
            <a:r>
              <a:rPr lang="de-DE" sz="2400" dirty="0"/>
              <a:t>Offene Blockchains</a:t>
            </a:r>
          </a:p>
          <a:p>
            <a:pPr lvl="1"/>
            <a:r>
              <a:rPr lang="de-DE" sz="2000" dirty="0"/>
              <a:t>Offener Schlüssel und Privater Schlüssel</a:t>
            </a:r>
          </a:p>
          <a:p>
            <a:pPr lvl="1"/>
            <a:r>
              <a:rPr lang="de-DE" sz="2000" dirty="0"/>
              <a:t>Bitcoin, Avalanche</a:t>
            </a:r>
          </a:p>
          <a:p>
            <a:pPr lvl="1"/>
            <a:r>
              <a:rPr lang="de-DE" sz="2000" dirty="0">
                <a:hlinkClick r:id="rId2"/>
              </a:rPr>
              <a:t>https://snowtrace.io/address/0xC4218646E2839cF3912657908C3f61DD4e12D949</a:t>
            </a:r>
          </a:p>
          <a:p>
            <a:pPr lvl="1"/>
            <a:r>
              <a:rPr lang="de-DE" sz="2000" dirty="0">
                <a:hlinkClick r:id="rId2"/>
              </a:rPr>
              <a:t>https://snowtrace.io/tx/0xbbf6cd79c020d61554b3d77032cb33a58b9b8f3947c4c0d18bec1d8534034a0d</a:t>
            </a:r>
            <a:endParaRPr lang="de-DE" sz="2000" dirty="0"/>
          </a:p>
          <a:p>
            <a:pPr lvl="1"/>
            <a:r>
              <a:rPr lang="de-DE" sz="2000" dirty="0"/>
              <a:t>Nachvollziehbare Transaktionen sorgen für Nachvollziehbarkeit vom Staat</a:t>
            </a:r>
          </a:p>
          <a:p>
            <a:r>
              <a:rPr lang="de-DE" sz="2000" dirty="0"/>
              <a:t>Geschlossene Blockchains</a:t>
            </a:r>
          </a:p>
          <a:p>
            <a:pPr lvl="1"/>
            <a:r>
              <a:rPr lang="de-DE" sz="2000" dirty="0" err="1"/>
              <a:t>Transaktions</a:t>
            </a:r>
            <a:r>
              <a:rPr lang="de-DE" sz="2000" dirty="0"/>
              <a:t> ID und </a:t>
            </a:r>
            <a:r>
              <a:rPr lang="de-DE" sz="2000" dirty="0" err="1"/>
              <a:t>Zahlungs</a:t>
            </a:r>
            <a:r>
              <a:rPr lang="de-DE" sz="2000" dirty="0"/>
              <a:t> ID (Beides sind Quasi Hashwerte)</a:t>
            </a:r>
          </a:p>
          <a:p>
            <a:pPr lvl="1"/>
            <a:r>
              <a:rPr lang="de-DE" sz="2000" dirty="0" err="1"/>
              <a:t>Monero</a:t>
            </a:r>
            <a:r>
              <a:rPr lang="de-DE" sz="2000" dirty="0"/>
              <a:t>, </a:t>
            </a:r>
            <a:r>
              <a:rPr lang="de-DE" sz="2000" dirty="0" err="1"/>
              <a:t>Pirate</a:t>
            </a:r>
            <a:r>
              <a:rPr lang="de-DE" sz="2000" dirty="0"/>
              <a:t> Chain</a:t>
            </a:r>
          </a:p>
          <a:p>
            <a:pPr lvl="1"/>
            <a:r>
              <a:rPr lang="de-DE" sz="2000" dirty="0">
                <a:hlinkClick r:id="rId3"/>
              </a:rPr>
              <a:t>https://www.exploremonero.com/blocks</a:t>
            </a:r>
            <a:endParaRPr lang="de-DE" sz="2000" dirty="0"/>
          </a:p>
          <a:p>
            <a:pPr lvl="1"/>
            <a:r>
              <a:rPr lang="de-DE" sz="2000" dirty="0"/>
              <a:t>Keine Nachvollziehbarkeit schützt vor Staat hilft aber auch Kriminalität</a:t>
            </a:r>
          </a:p>
          <a:p>
            <a:endParaRPr lang="de-DE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5A2715-050F-48F2-B830-2BF83605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33C951-26A8-4D99-B8D5-40714CF0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183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33DC81-9512-4638-95AC-6A99A1FB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/>
              <a:t>Anwendungsmöglichkeiten und 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C3284-80D2-4FF3-8EC7-070B090A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74796"/>
            <a:ext cx="9559312" cy="4502167"/>
          </a:xfrm>
        </p:spPr>
        <p:txBody>
          <a:bodyPr>
            <a:normAutofit/>
          </a:bodyPr>
          <a:lstStyle/>
          <a:p>
            <a:r>
              <a:rPr lang="de-DE" sz="2400" dirty="0"/>
              <a:t>NFT (Non </a:t>
            </a:r>
            <a:r>
              <a:rPr lang="de-DE" sz="2400" dirty="0" err="1"/>
              <a:t>fungable</a:t>
            </a:r>
            <a:r>
              <a:rPr lang="de-DE" sz="2400" dirty="0"/>
              <a:t> Tokens)</a:t>
            </a:r>
          </a:p>
          <a:p>
            <a:pPr lvl="1"/>
            <a:r>
              <a:rPr lang="de-DE" sz="2000" dirty="0"/>
              <a:t>Besitzwechsel von Gütern anstatt wie in Papierverträgen in Crypto grafischen Verträgen stattfindet.</a:t>
            </a:r>
          </a:p>
          <a:p>
            <a:pPr lvl="1"/>
            <a:r>
              <a:rPr lang="de-DE" sz="2000" dirty="0"/>
              <a:t>Exklusive Restaurant Zugänge</a:t>
            </a:r>
          </a:p>
          <a:p>
            <a:pPr lvl="1"/>
            <a:r>
              <a:rPr lang="de-DE" sz="2000" dirty="0"/>
              <a:t>Spiel Charaktere, Items</a:t>
            </a:r>
          </a:p>
          <a:p>
            <a:r>
              <a:rPr lang="de-DE" sz="2400" dirty="0"/>
              <a:t>Web 3.0</a:t>
            </a:r>
          </a:p>
          <a:p>
            <a:pPr lvl="1"/>
            <a:r>
              <a:rPr lang="de-DE" sz="2000" dirty="0"/>
              <a:t>Abläufe im Internet auf Blockchains zu dezentralisieren</a:t>
            </a:r>
          </a:p>
          <a:p>
            <a:pPr lvl="2"/>
            <a:r>
              <a:rPr lang="de-DE" sz="1600" dirty="0"/>
              <a:t>Weniger Administrationsaufwand</a:t>
            </a:r>
          </a:p>
          <a:p>
            <a:pPr lvl="1"/>
            <a:r>
              <a:rPr lang="de-DE" sz="2000" dirty="0"/>
              <a:t>Metaverse</a:t>
            </a:r>
          </a:p>
          <a:p>
            <a:r>
              <a:rPr lang="de-DE" sz="2400" dirty="0"/>
              <a:t>Dezentralisiertes Handeln</a:t>
            </a:r>
          </a:p>
          <a:p>
            <a:pPr lvl="1"/>
            <a:r>
              <a:rPr lang="de-DE" sz="2000" dirty="0"/>
              <a:t>Silk Road</a:t>
            </a:r>
          </a:p>
          <a:p>
            <a:pPr lvl="1"/>
            <a:r>
              <a:rPr lang="de-DE" sz="2000" dirty="0"/>
              <a:t>Binance Visa Karte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5A2715-050F-48F2-B830-2BF83605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https://www.artnews.com/art-news/market/cryptopunks-at-christies-1234589249/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33C951-26A8-4D99-B8D5-40714CF0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D859-C747-4590-A7B9-02004B60341B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9DE94B1-2480-4AA7-8D25-E7CD3734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3" y="2532904"/>
            <a:ext cx="2748012" cy="2748012"/>
          </a:xfrm>
          <a:prstGeom prst="rect">
            <a:avLst/>
          </a:prstGeom>
        </p:spPr>
      </p:pic>
      <p:pic>
        <p:nvPicPr>
          <p:cNvPr id="11" name="Grafik 10" descr="Ein Bild, das dunkel enthält.&#10;&#10;Automatisch generierte Beschreibung">
            <a:extLst>
              <a:ext uri="{FF2B5EF4-FFF2-40B4-BE49-F238E27FC236}">
                <a16:creationId xmlns:a16="http://schemas.microsoft.com/office/drawing/2014/main" id="{3AABEE36-9E41-4C93-945F-183A4579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18" y="2020450"/>
            <a:ext cx="301752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71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10D7C9-7624-4882-A244-5D1C04B3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3" y="5991225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B54507-43B0-47BC-BF3B-8A17E167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2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687DD859-C747-4590-A7B9-02004B60341B}" type="slidenum">
              <a:rPr lang="en-US">
                <a:solidFill>
                  <a:srgbClr val="FFFFFF"/>
                </a:solidFill>
              </a:rPr>
              <a:pPr algn="l"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4CB580-D96B-4A2D-AEBE-8AC71401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Vielen Dank für Ihre Aufmerksamkeit. Haben Sie noch fragen 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2892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441</Words>
  <Application>Microsoft Office PowerPoint</Application>
  <PresentationFormat>Breitbild</PresentationFormat>
  <Paragraphs>93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Blockchain</vt:lpstr>
      <vt:lpstr>Themen</vt:lpstr>
      <vt:lpstr>Ursprung</vt:lpstr>
      <vt:lpstr>Aufbau und Funktionsweise</vt:lpstr>
      <vt:lpstr>Funktionsweise</vt:lpstr>
      <vt:lpstr>Datenschutz</vt:lpstr>
      <vt:lpstr>Datenschutz</vt:lpstr>
      <vt:lpstr>Anwendungsmöglichkeiten und Beispiele</vt:lpstr>
      <vt:lpstr>Vielen Dank für Ihre Aufmerksamkeit. Haben Sie noch fragen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Wen0836</dc:creator>
  <cp:lastModifiedBy>Wen0836</cp:lastModifiedBy>
  <cp:revision>14</cp:revision>
  <dcterms:created xsi:type="dcterms:W3CDTF">2022-04-04T08:47:03Z</dcterms:created>
  <dcterms:modified xsi:type="dcterms:W3CDTF">2022-05-01T21:57:03Z</dcterms:modified>
</cp:coreProperties>
</file>